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5">
  <p:sldMasterIdLst>
    <p:sldMasterId id="2147483957" r:id="rId1"/>
  </p:sldMasterIdLst>
  <p:notesMasterIdLst>
    <p:notesMasterId r:id="rId20"/>
  </p:notesMasterIdLst>
  <p:sldIdLst>
    <p:sldId id="308" r:id="rId2"/>
    <p:sldId id="324" r:id="rId3"/>
    <p:sldId id="309" r:id="rId4"/>
    <p:sldId id="326" r:id="rId5"/>
    <p:sldId id="330" r:id="rId6"/>
    <p:sldId id="327" r:id="rId7"/>
    <p:sldId id="329" r:id="rId8"/>
    <p:sldId id="331" r:id="rId9"/>
    <p:sldId id="333" r:id="rId10"/>
    <p:sldId id="317" r:id="rId11"/>
    <p:sldId id="320" r:id="rId12"/>
    <p:sldId id="335" r:id="rId13"/>
    <p:sldId id="312" r:id="rId14"/>
    <p:sldId id="313" r:id="rId15"/>
    <p:sldId id="321" r:id="rId16"/>
    <p:sldId id="315" r:id="rId17"/>
    <p:sldId id="322" r:id="rId18"/>
    <p:sldId id="334" r:id="rId19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t gra" initials="Rg" lastIdx="11" clrIdx="0">
    <p:extLst>
      <p:ext uri="{19B8F6BF-5375-455C-9EA6-DF929625EA0E}">
        <p15:presenceInfo xmlns:p15="http://schemas.microsoft.com/office/powerpoint/2012/main" userId="852fc29426a7b1cb" providerId="Windows Live"/>
      </p:ext>
    </p:extLst>
  </p:cmAuthor>
  <p:cmAuthor id="2" name="Návrat Miroslav" initials="NM" lastIdx="20" clrIdx="1">
    <p:extLst>
      <p:ext uri="{19B8F6BF-5375-455C-9EA6-DF929625EA0E}">
        <p15:presenceInfo xmlns:p15="http://schemas.microsoft.com/office/powerpoint/2012/main" userId="S-1-5-21-1024343765-948047755-1557874966-30005" providerId="AD"/>
      </p:ext>
    </p:extLst>
  </p:cmAuthor>
  <p:cmAuthor id="3" name="Kuchařová Veronika" initials="KV" lastIdx="1" clrIdx="2">
    <p:extLst>
      <p:ext uri="{19B8F6BF-5375-455C-9EA6-DF929625EA0E}">
        <p15:presenceInfo xmlns:p15="http://schemas.microsoft.com/office/powerpoint/2012/main" userId="S-1-5-21-1024343765-948047755-1557874966-265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0F9"/>
    <a:srgbClr val="B6D1EC"/>
    <a:srgbClr val="5B9BD5"/>
    <a:srgbClr val="9CC2E5"/>
    <a:srgbClr val="428D96"/>
    <a:srgbClr val="B2D5D8"/>
    <a:srgbClr val="7F7F7F"/>
    <a:srgbClr val="61AA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A5D55-CA7B-4358-AFEF-A66498C35363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0F52C-6A56-4EF8-AFAD-C1D6265052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138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0F52C-6A56-4EF8-AFAD-C1D62650525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038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0F52C-6A56-4EF8-AFAD-C1D62650525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369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0F52C-6A56-4EF8-AFAD-C1D62650525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7346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0F52C-6A56-4EF8-AFAD-C1D62650525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304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0F52C-6A56-4EF8-AFAD-C1D62650525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1803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0F52C-6A56-4EF8-AFAD-C1D62650525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6213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0F52C-6A56-4EF8-AFAD-C1D62650525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3372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0F52C-6A56-4EF8-AFAD-C1D62650525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27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0F52C-6A56-4EF8-AFAD-C1D62650525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292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Řada drobných úprav (např. stanovení úrovně znalosti českého jazyka pro PP apod.)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0F52C-6A56-4EF8-AFAD-C1D62650525E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655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0F52C-6A56-4EF8-AFAD-C1D62650525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248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0F52C-6A56-4EF8-AFAD-C1D62650525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942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0F52C-6A56-4EF8-AFAD-C1D62650525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879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0F52C-6A56-4EF8-AFAD-C1D62650525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3214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0F52C-6A56-4EF8-AFAD-C1D62650525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1218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0F52C-6A56-4EF8-AFAD-C1D62650525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129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38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01263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831937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70344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840800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35651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936627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16827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87068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84616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1496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35935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660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77226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37454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01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87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61" r:id="rId4"/>
    <p:sldLayoutId id="2147483962" r:id="rId5"/>
    <p:sldLayoutId id="2147483963" r:id="rId6"/>
    <p:sldLayoutId id="2147483964" r:id="rId7"/>
    <p:sldLayoutId id="2147483965" r:id="rId8"/>
    <p:sldLayoutId id="2147483966" r:id="rId9"/>
    <p:sldLayoutId id="2147483967" r:id="rId10"/>
    <p:sldLayoutId id="2147483968" r:id="rId11"/>
    <p:sldLayoutId id="2147483969" r:id="rId12"/>
    <p:sldLayoutId id="2147483970" r:id="rId13"/>
    <p:sldLayoutId id="2147483971" r:id="rId14"/>
    <p:sldLayoutId id="2147483972" r:id="rId15"/>
    <p:sldLayoutId id="214748397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jektsypo.cz/prirucky-z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B9BC96B0-41CB-4B28-85CE-D14E6AF5EC64}"/>
              </a:ext>
            </a:extLst>
          </p:cNvPr>
          <p:cNvSpPr txBox="1"/>
          <p:nvPr/>
        </p:nvSpPr>
        <p:spPr>
          <a:xfrm>
            <a:off x="629903" y="1308529"/>
            <a:ext cx="8080593" cy="38472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4400" cap="all" dirty="0">
                <a:solidFill>
                  <a:srgbClr val="7F7F7F"/>
                </a:solidFill>
              </a:rPr>
              <a:t>N</a:t>
            </a:r>
            <a:r>
              <a:rPr lang="cs-CZ" sz="3600" cap="all" dirty="0">
                <a:solidFill>
                  <a:srgbClr val="7F7F7F"/>
                </a:solidFill>
              </a:rPr>
              <a:t>ovela</a:t>
            </a:r>
            <a:r>
              <a:rPr lang="pl-PL" sz="3600" cap="all" dirty="0">
                <a:solidFill>
                  <a:srgbClr val="7F7F7F"/>
                </a:solidFill>
              </a:rPr>
              <a:t> </a:t>
            </a:r>
            <a:r>
              <a:rPr lang="cs-CZ" sz="3600" cap="all" dirty="0">
                <a:solidFill>
                  <a:srgbClr val="7F7F7F"/>
                </a:solidFill>
              </a:rPr>
              <a:t>zákona o pedagogických pracovnících</a:t>
            </a:r>
            <a:endParaRPr lang="cs-CZ" sz="3600" cap="all" dirty="0">
              <a:solidFill>
                <a:srgbClr val="7F7F7F"/>
              </a:solidFill>
              <a:cs typeface="Calibri"/>
            </a:endParaRPr>
          </a:p>
          <a:p>
            <a:endParaRPr lang="cs-CZ" sz="1600" cap="all" dirty="0">
              <a:solidFill>
                <a:srgbClr val="7F7F7F"/>
              </a:solidFill>
            </a:endParaRPr>
          </a:p>
          <a:p>
            <a:r>
              <a:rPr lang="cs-CZ" sz="1600" cap="all" dirty="0">
                <a:solidFill>
                  <a:srgbClr val="7F7F7F"/>
                </a:solidFill>
              </a:rPr>
              <a:t>Kateřina Dufková</a:t>
            </a:r>
          </a:p>
          <a:p>
            <a:endParaRPr lang="cs-CZ" sz="3600" cap="all" dirty="0">
              <a:solidFill>
                <a:srgbClr val="7F7F7F"/>
              </a:solidFill>
            </a:endParaRPr>
          </a:p>
          <a:p>
            <a:endParaRPr lang="pl-PL" sz="3200" cap="all" dirty="0">
              <a:solidFill>
                <a:srgbClr val="7F7F7F"/>
              </a:solidFill>
            </a:endParaRPr>
          </a:p>
          <a:p>
            <a:endParaRPr lang="cs-CZ" sz="3200" dirty="0">
              <a:solidFill>
                <a:srgbClr val="7F7F7F"/>
              </a:solidFill>
            </a:endParaRPr>
          </a:p>
          <a:p>
            <a:endParaRPr lang="cs-CZ" sz="3200" b="1" dirty="0">
              <a:cs typeface="Calibri"/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5728119-CEAD-2BF0-3198-E3E7513A1A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03" y="4050833"/>
            <a:ext cx="7766936" cy="1096899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>
                <a:latin typeface="Calibri"/>
                <a:cs typeface="Calibri"/>
              </a:rPr>
              <a:t>28. 8. 2023</a:t>
            </a: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4339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DA230B-0A80-DDC3-9DCB-E4B00D6F0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56530" y="6041362"/>
            <a:ext cx="68333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5EB70F08-41D3-4C49-9139-1BF5B9A15634}" type="slidenum">
              <a:rPr lang="cs-CZ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10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562BE71-DE73-E1CB-A833-CCCDBB04A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0" y="1570911"/>
            <a:ext cx="8374002" cy="4470452"/>
          </a:xfrm>
        </p:spPr>
        <p:txBody>
          <a:bodyPr>
            <a:normAutofit/>
          </a:bodyPr>
          <a:lstStyle/>
          <a:p>
            <a:pPr lvl="0"/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Prokázání je požadováno v případě získání kvalifikace v jiném než českém jazyce.</a:t>
            </a:r>
          </a:p>
          <a:p>
            <a:pPr lvl="0"/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Novela definuje požadovanou jazykovou úroveň dle Společného evropského referenčního rámce pro jazyky – SERRJ na úrovni: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cs-CZ" sz="1400" b="1" dirty="0">
                <a:latin typeface="Calibri" panose="020F0502020204030204" pitchFamily="34" charset="0"/>
                <a:cs typeface="Calibri" panose="020F0502020204030204" pitchFamily="34" charset="0"/>
              </a:rPr>
              <a:t>B2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:  pro psychology, speciální pedagogy, vychovatele, pedagogy volného času, asistenty pedagoga, učitele praktického vyučování a odborného výcviku</a:t>
            </a:r>
            <a:r>
              <a:rPr lang="cs-CZ" sz="12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cs-CZ" sz="1400" b="1" dirty="0">
                <a:latin typeface="Calibri" panose="020F0502020204030204" pitchFamily="34" charset="0"/>
                <a:cs typeface="Calibri" panose="020F0502020204030204" pitchFamily="34" charset="0"/>
              </a:rPr>
              <a:t>C1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: pro učitele MŠ, učitele ZŠ, učitele všeobecně-vzdělávacích předmětů SŠ.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Doplnění možnosti prokázání znalosti českého jazyka také vykonáním </a:t>
            </a:r>
            <a:r>
              <a:rPr lang="cs-CZ" sz="1400" b="1" dirty="0">
                <a:latin typeface="Calibri" panose="020F0502020204030204" pitchFamily="34" charset="0"/>
                <a:cs typeface="Calibri" panose="020F0502020204030204" pitchFamily="34" charset="0"/>
              </a:rPr>
              <a:t>jednotlivé maturitní zkoušky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, která svým obsahem a formou odpovídá zkoušce společné části maturitní zkoušky z českého jazyka a literatury.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Znalost českého jazyka prokázaná před nabytím účinnosti novely zůstává nedotčena.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endParaRPr 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endParaRPr 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Novela definuje podmínky doložení bezúhonnosti pro cizince.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BDC2F34-56CC-E917-D964-7EC11147904E}"/>
              </a:ext>
            </a:extLst>
          </p:cNvPr>
          <p:cNvSpPr txBox="1"/>
          <p:nvPr/>
        </p:nvSpPr>
        <p:spPr>
          <a:xfrm>
            <a:off x="900000" y="612326"/>
            <a:ext cx="8596668" cy="408623"/>
          </a:xfrm>
          <a:prstGeom prst="roundRect">
            <a:avLst/>
          </a:prstGeom>
          <a:solidFill>
            <a:schemeClr val="accent1"/>
          </a:solidFill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cs-CZ" u="sng" dirty="0">
                <a:solidFill>
                  <a:schemeClr val="bg1"/>
                </a:solidFill>
              </a:rPr>
              <a:t>Změny v předpokladech pro výkon činnosti pedagogických pracovníků 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7CB9FE56-3FFE-D78E-8719-43142361BF81}"/>
              </a:ext>
            </a:extLst>
          </p:cNvPr>
          <p:cNvSpPr txBox="1"/>
          <p:nvPr/>
        </p:nvSpPr>
        <p:spPr>
          <a:xfrm>
            <a:off x="900000" y="1108644"/>
            <a:ext cx="8596668" cy="374571"/>
          </a:xfrm>
          <a:prstGeom prst="roundRect">
            <a:avLst/>
          </a:prstGeom>
          <a:solidFill>
            <a:schemeClr val="accent1"/>
          </a:solidFill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/>
                </a:solidFill>
              </a:rPr>
              <a:t>Úroveň českého jazyka u pedagogického pracovníka</a:t>
            </a:r>
          </a:p>
        </p:txBody>
      </p:sp>
      <p:sp>
        <p:nvSpPr>
          <p:cNvPr id="47" name="TextovéPole 46">
            <a:extLst>
              <a:ext uri="{FF2B5EF4-FFF2-40B4-BE49-F238E27FC236}">
                <a16:creationId xmlns:a16="http://schemas.microsoft.com/office/drawing/2014/main" id="{0A2024E5-806F-0CCF-8A19-9C7B33E479FE}"/>
              </a:ext>
            </a:extLst>
          </p:cNvPr>
          <p:cNvSpPr txBox="1"/>
          <p:nvPr/>
        </p:nvSpPr>
        <p:spPr>
          <a:xfrm>
            <a:off x="900000" y="4824000"/>
            <a:ext cx="3834881" cy="408623"/>
          </a:xfrm>
          <a:prstGeom prst="roundRect">
            <a:avLst/>
          </a:prstGeom>
          <a:solidFill>
            <a:schemeClr val="accent1"/>
          </a:solidFill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Bezúhonnost u cizince </a:t>
            </a:r>
          </a:p>
        </p:txBody>
      </p:sp>
    </p:spTree>
    <p:extLst>
      <p:ext uri="{BB962C8B-B14F-4D97-AF65-F5344CB8AC3E}">
        <p14:creationId xmlns:p14="http://schemas.microsoft.com/office/powerpoint/2010/main" val="889336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94984-E716-9B08-5DD1-C9CB010BF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609600"/>
            <a:ext cx="8596668" cy="1320800"/>
          </a:xfrm>
        </p:spPr>
        <p:txBody>
          <a:bodyPr>
            <a:normAutofit/>
          </a:bodyPr>
          <a:lstStyle/>
          <a:p>
            <a:r>
              <a:rPr lang="cs-CZ" sz="3500" dirty="0">
                <a:latin typeface="Calibri"/>
                <a:cs typeface="Calibri"/>
              </a:rPr>
              <a:t>B. Ukotvení pozice Školského logopeda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15E57-C684-B905-D444-C68B873C2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0" y="1558139"/>
            <a:ext cx="8913304" cy="4618824"/>
          </a:xfrm>
        </p:spPr>
        <p:txBody>
          <a:bodyPr vert="horz" lIns="0" tIns="0" rIns="0" bIns="0" rtlCol="0" anchor="t">
            <a:normAutofit/>
          </a:bodyPr>
          <a:lstStyle/>
          <a:p>
            <a:pPr marL="323850" indent="-215900" algn="just">
              <a:lnSpc>
                <a:spcPct val="107000"/>
              </a:lnSpc>
            </a:pP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Zákon o pedagogických pracovnících stanoví </a:t>
            </a:r>
            <a:r>
              <a:rPr lang="cs-CZ" sz="1400" b="1" dirty="0">
                <a:latin typeface="Calibri" panose="020F0502020204030204" pitchFamily="34" charset="0"/>
                <a:cs typeface="Calibri" panose="020F0502020204030204" pitchFamily="34" charset="0"/>
              </a:rPr>
              <a:t>kvalifikační požadavky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23850" indent="-215900" algn="just">
              <a:lnSpc>
                <a:spcPct val="107000"/>
              </a:lnSpc>
            </a:pP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Podmínky činnosti a náplň práce stanoví v</a:t>
            </a:r>
            <a:r>
              <a:rPr lang="cs-CZ" sz="1400" i="0" dirty="0">
                <a:solidFill>
                  <a:srgbClr val="43494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yhláška</a:t>
            </a:r>
            <a:r>
              <a:rPr lang="cs-CZ" sz="1400" b="0" i="0" dirty="0">
                <a:solidFill>
                  <a:srgbClr val="43494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č. 72/2005 Sb.</a:t>
            </a:r>
            <a:r>
              <a:rPr lang="cs-CZ" sz="1400" b="0" i="1" dirty="0">
                <a:solidFill>
                  <a:srgbClr val="43494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400" b="0" dirty="0">
                <a:solidFill>
                  <a:srgbClr val="43494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 poskytování poradenských služeb ve školách a školských poradenských zařízeních.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Odbornou kvalifikaci získají (souhrnně): 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Absolventi Mgr. studijního programu v oblasti pedagogických věd zaměřené na logopedii nebo na speciální pedagogiku,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Kteří mají státní závěrečnou zkoušku z logopedie a surdopedie a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kvalifikační 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studium pro přípravu školských logopedů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dle návrhu novely vyhlášky č. 317/2005 Sb. v rozsahu alespoň 350 hodin. (Podle přechodných ustanovení také absolventi 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současného studia k výkonu specializované činnosti speciálního pedagoga v oblasti školské logopedie)</a:t>
            </a:r>
          </a:p>
          <a:p>
            <a:pPr marL="323850" indent="-215900"/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Předpokládá se, že školský logoped bude působit ve školských poradenských zařízeních a speciálních školách příslušného zaměření.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3850" indent="-215900"/>
            <a:endParaRPr lang="en-US" sz="1200" dirty="0">
              <a:latin typeface="Calibri Ligh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3D794B-AF50-9266-8462-56486243A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3798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4372FF-2D80-F842-FC7F-7E8675467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609600"/>
            <a:ext cx="8570361" cy="710153"/>
          </a:xfrm>
        </p:spPr>
        <p:txBody>
          <a:bodyPr>
            <a:normAutofit fontScale="90000"/>
          </a:bodyPr>
          <a:lstStyle/>
          <a:p>
            <a:r>
              <a:rPr lang="cs-CZ" sz="3500" dirty="0">
                <a:latin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cs-CZ" sz="3900" dirty="0">
                <a:latin typeface="Calibri" panose="020F0502020204030204" pitchFamily="34" charset="0"/>
                <a:cs typeface="Calibri" panose="020F0502020204030204" pitchFamily="34" charset="0"/>
              </a:rPr>
              <a:t>Změny</a:t>
            </a:r>
            <a:r>
              <a:rPr lang="cs-CZ" sz="3500" dirty="0">
                <a:latin typeface="Calibri" panose="020F0502020204030204" pitchFamily="34" charset="0"/>
                <a:cs typeface="Calibri" panose="020F0502020204030204" pitchFamily="34" charset="0"/>
              </a:rPr>
              <a:t> u smluv PP na dobu určitou</a:t>
            </a:r>
            <a:b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1FB557-85B6-6CBB-D573-834865A7E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960" y="1319753"/>
            <a:ext cx="8814063" cy="4721609"/>
          </a:xfrm>
        </p:spPr>
        <p:txBody>
          <a:bodyPr>
            <a:normAutofit fontScale="925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Ruší se omezení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že celková doba trvání pracovního poměru na dobu určitou pedagogických pracovníků mezi týmiž smluvními stranami nesmí od vzniku prvního pracovního poměru přesáhnout dobu </a:t>
            </a:r>
            <a:r>
              <a:rPr lang="cs-CZ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let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Nadále platí, že pracovní poměr na dobu určitou mezi týmiž smluvními stranami </a:t>
            </a:r>
            <a:r>
              <a:rPr lang="cs-CZ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lze opakovat nanejvýš dvakrát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 výjimkou postupu podle § 39 odst. 4 zákoníku práce), a to na celkovou dobu nejvýše </a:t>
            </a:r>
            <a:r>
              <a:rPr lang="cs-CZ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 let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Nadále zůstává podmínka, že doba trvání pracovního poměru na dobu určitou pedagogického pracovníka mezi týmiž smluvními stranami činí </a:t>
            </a:r>
            <a:r>
              <a:rPr lang="cs-CZ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nejméně 12 měsíců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Zůstávají také výjimky podle § 23a odst. 3 (dříve odst. 4):</a:t>
            </a:r>
          </a:p>
          <a:p>
            <a:pPr lvl="2" algn="just">
              <a:lnSpc>
                <a:spcPct val="107000"/>
              </a:lnSpc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náhrada za dočasně nepřítomného pedagogického pracovníka po dobu překážek v práci na straně tohoto pracovníka nebo s </a:t>
            </a:r>
          </a:p>
          <a:p>
            <a:pPr lvl="2" algn="just">
              <a:lnSpc>
                <a:spcPct val="107000"/>
              </a:lnSpc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pedagogickým pracovníkem nesplňujícím předpoklad odborné kvalifikace podle § 22 odst. 10 (dříve odst. 7) nebo </a:t>
            </a:r>
          </a:p>
          <a:p>
            <a:pPr lvl="1" algn="just">
              <a:lnSpc>
                <a:spcPct val="107000"/>
              </a:lnSpc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doplněno o </a:t>
            </a:r>
            <a:r>
              <a:rPr lang="cs-CZ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možnost výjimky </a:t>
            </a:r>
            <a:r>
              <a:rPr lang="cs-CZ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podmínek § 39 odst. 4 zákoníku práce.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658495" algn="l"/>
              </a:tabLs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Mimo specifickou úpravu pro PP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na pracovněprávní vztahy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plně vztahuje zákoník práce.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E3C3AFA-6395-A0C5-203D-00C910CFB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014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090B43-9756-C96B-AE54-A5A56BA56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609600"/>
            <a:ext cx="7913330" cy="1320800"/>
          </a:xfrm>
        </p:spPr>
        <p:txBody>
          <a:bodyPr>
            <a:normAutofit fontScale="90000"/>
          </a:bodyPr>
          <a:lstStyle/>
          <a:p>
            <a:r>
              <a:rPr lang="cs-CZ" dirty="0"/>
              <a:t>D.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Úpravy dalšího vzdělávání pedagogických pracovníků</a:t>
            </a:r>
            <a:b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042E51-CCD8-9042-9663-74CA56732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0" y="1799301"/>
            <a:ext cx="9299802" cy="4240842"/>
          </a:xfrm>
        </p:spPr>
        <p:txBody>
          <a:bodyPr vert="horz" lIns="0" tIns="0" rIns="0" bIns="0" rtlCol="0" anchor="t">
            <a:normAutofit fontScale="925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Povinnost dalšího vzdělávání pedagogických pracovníků vyplývá ze zákona (§ 24 odst. 1)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5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Novela </a:t>
            </a:r>
            <a:r>
              <a:rPr lang="cs-CZ" sz="15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ruší akreditace průběžného DVPP </a:t>
            </a:r>
            <a:r>
              <a:rPr lang="cs-CZ" sz="15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(vzdělávací programy k prohlubování odborné kvalifikace).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5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Dochází k zahrnutí dalších forem vzdělávání a profesního rozvoje do DVPP (např.: </a:t>
            </a:r>
            <a:r>
              <a:rPr lang="cs-CZ" sz="15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neformální vzdělávání, sdílení zkušeností).</a:t>
            </a:r>
            <a:endParaRPr lang="cs-CZ" sz="15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Financování DVPP: </a:t>
            </a:r>
          </a:p>
          <a:p>
            <a:pPr lvl="1" algn="just">
              <a:lnSpc>
                <a:spcPct val="107000"/>
              </a:lnSpc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prostředky poskytované MŠMT na </a:t>
            </a:r>
            <a:r>
              <a:rPr lang="cs-CZ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DVPP 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 rámci ostatních neinvestičních výdajů (ONIV). </a:t>
            </a:r>
          </a:p>
          <a:p>
            <a:pPr lvl="1" algn="just">
              <a:lnSpc>
                <a:spcPct val="107000"/>
              </a:lnSpc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šablony OP JAK či Národní plán obnovy.</a:t>
            </a:r>
          </a:p>
          <a:p>
            <a:pPr lvl="1" algn="just">
              <a:lnSpc>
                <a:spcPct val="107000"/>
              </a:lnSpc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Úřady práce jako rekvalifikace (vypouští se dosavadního ustanovení, které DVPP vyjímalo z definice rekvalifikací. Vzdělávací programy, které </a:t>
            </a:r>
            <a:r>
              <a:rPr lang="cs-CZ" sz="15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vedou k získání odborné kvalifikace pedagogického pracovníka a které jsou samostatně uplatnitelné na trhu práce, 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budou považovány za rekvalifikaci).</a:t>
            </a:r>
          </a:p>
          <a:p>
            <a:pPr marL="323850" indent="-215900"/>
            <a:r>
              <a:rPr lang="cs-CZ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Vzdělávání vedoucí k získání, zvýšení nebo rozšíření odborné kvalifikace budou nadále podléhat akreditaci MŠMT.</a:t>
            </a:r>
          </a:p>
          <a:p>
            <a:pPr marL="323850" indent="-215900"/>
            <a:r>
              <a:rPr lang="cs-CZ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Dochází ke zpřísnění požadavků na akreditaci vzdělávacích programů (požadavek vnitřního systému hodnocení, požadavky na personální zajištění apod.)</a:t>
            </a:r>
          </a:p>
          <a:p>
            <a:pPr marL="631825" lvl="4" indent="-200025">
              <a:buClr>
                <a:srgbClr val="428D96"/>
              </a:buClr>
              <a:buFont typeface="Wingdings" panose="05000000000000000000" pitchFamily="2" charset="2"/>
              <a:buChar char="§"/>
            </a:pPr>
            <a:endParaRPr lang="cs-CZ" dirty="0">
              <a:latin typeface="Calibri Light"/>
              <a:cs typeface="Calibri Light"/>
            </a:endParaRPr>
          </a:p>
          <a:p>
            <a:pPr marL="431800" lvl="4" indent="0">
              <a:buClr>
                <a:srgbClr val="428D96"/>
              </a:buClr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431800" lvl="2" indent="0">
              <a:spcAft>
                <a:spcPts val="800"/>
              </a:spcAft>
              <a:buNone/>
            </a:pPr>
            <a:endParaRPr lang="cs-CZ" dirty="0">
              <a:cs typeface="Calibri Light" panose="020F03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509752-F10D-2BB2-456A-2A80D9273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962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F5EA66-BC43-1D81-3D34-963EB6BE3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1" y="609600"/>
            <a:ext cx="8592792" cy="917542"/>
          </a:xfrm>
        </p:spPr>
        <p:txBody>
          <a:bodyPr>
            <a:normAutofit/>
          </a:bodyPr>
          <a:lstStyle/>
          <a:p>
            <a:r>
              <a:rPr lang="cs-CZ" sz="3500" dirty="0"/>
              <a:t>E. Adaptační období, uvádějící učitel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71F57A-DD7B-BE58-0F1D-952956CA3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2" y="1442302"/>
            <a:ext cx="9610886" cy="4734662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4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Zakotvení podpory učitelů v klíčovém indukčním období – </a:t>
            </a:r>
            <a:r>
              <a:rPr lang="cs-CZ" sz="43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 1. 1. 2024.</a:t>
            </a:r>
            <a:endParaRPr lang="cs-CZ" sz="43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4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Adaptační období dle zákona o PP je </a:t>
            </a:r>
            <a:r>
              <a:rPr lang="cs-CZ" sz="4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období od vzniku prvního pracovního </a:t>
            </a:r>
            <a:r>
              <a:rPr lang="cs-CZ" sz="43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poměru učitele do skončení 2 let trvání pracovního poměru k právnické </a:t>
            </a:r>
            <a:r>
              <a:rPr lang="cs-CZ" sz="4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osobě vykonávající činnost školy</a:t>
            </a:r>
            <a:r>
              <a:rPr lang="cs-CZ" sz="4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Prodlužuje se o dobu trvání celodenních překážek v práci, pro které učitel práci nekoná, pokud tyto překážky trvají nepřetržitě déle než 4 měsíce.</a:t>
            </a:r>
            <a:endParaRPr lang="cs-CZ" sz="43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4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Učitelé, kteří </a:t>
            </a:r>
            <a:r>
              <a:rPr lang="cs-CZ" sz="4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poprvé</a:t>
            </a:r>
            <a:r>
              <a:rPr lang="cs-CZ" sz="4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nastupují do zaměstnání učitele, nikoli těch, kteří nastupují na nové pracoviště (přestupují do jiné školy).</a:t>
            </a:r>
            <a:endParaRPr lang="cs-CZ" sz="4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cs-CZ" sz="4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Ředitel školy </a:t>
            </a:r>
            <a:r>
              <a:rPr lang="cs-CZ" sz="43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musí určit uvádějícího učitele</a:t>
            </a:r>
            <a:r>
              <a:rPr lang="cs-CZ" sz="4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který podporuje začínajícího učitele po dobu jeho adaptačního období, metodicky ho vede, průběžně a pravidelně s ním hodnotí jeho přímou pedagogickou činnost a výkon prací souvisejících s přímou pedagogickou činností a seznamuje ho s činností školy a s její dokumentací. </a:t>
            </a: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cs-CZ" sz="4400" dirty="0">
                <a:latin typeface="Calibri" panose="020F0502020204030204" pitchFamily="34" charset="0"/>
                <a:cs typeface="Calibri" panose="020F0502020204030204" pitchFamily="34" charset="0"/>
              </a:rPr>
              <a:t>Uvádějícím učitelem má být zkušený pedagog (délka praxe není stanovena), který má vhodné mentorské kompetence pro práci s dospělými (podpora kultury spolupráce ve školách).</a:t>
            </a: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cs-CZ" sz="4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zajištění adaptačního období budou školám poskytovány finanční prostředky na základě </a:t>
            </a:r>
            <a:r>
              <a:rPr lang="cs-CZ" sz="4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normativu dle školského zákona </a:t>
            </a:r>
            <a:r>
              <a:rPr lang="cs-CZ" sz="4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(§ 161 odst. 1), a to jednak na </a:t>
            </a:r>
            <a:r>
              <a:rPr lang="cs-CZ" sz="4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odměny uvádějícím učitelům</a:t>
            </a:r>
            <a:r>
              <a:rPr lang="cs-CZ" sz="4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 dále pak na jejich </a:t>
            </a:r>
            <a:r>
              <a:rPr lang="cs-CZ" sz="4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vzdělávání</a:t>
            </a:r>
            <a:r>
              <a:rPr lang="cs-CZ" sz="4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zejména v oblasti mentoringu a dovednosti práce s dospělými, případně zaměření na další dovednosti specifické pro adaptační období.</a:t>
            </a: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cs-CZ" sz="4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 zajištění adaptačního období je poskytována taktéž metodická podpora ze strany MŠMT a Národního pedagogického institutu (</a:t>
            </a:r>
            <a:r>
              <a:rPr lang="cs-CZ" sz="43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https://www.projektsypo.cz/</a:t>
            </a:r>
            <a:r>
              <a:rPr lang="cs-CZ" sz="4300" u="sng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prirucky-zu</a:t>
            </a:r>
            <a:r>
              <a:rPr lang="cs-CZ" sz="4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cs-CZ" sz="4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6000" lvl="2" indent="0">
              <a:spcAft>
                <a:spcPts val="1200"/>
              </a:spcAft>
              <a:buNone/>
            </a:pPr>
            <a:endParaRPr lang="cs-CZ" sz="1500" i="1" dirty="0">
              <a:latin typeface="+mj-lt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D578D5A-8B3A-2576-6F98-E23F16AE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777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02D16-2EE6-E559-0069-B4A428D87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628453"/>
            <a:ext cx="8692909" cy="926970"/>
          </a:xfrm>
        </p:spPr>
        <p:txBody>
          <a:bodyPr>
            <a:normAutofit/>
          </a:bodyPr>
          <a:lstStyle/>
          <a:p>
            <a:r>
              <a:rPr lang="cs-CZ" sz="3500" dirty="0">
                <a:latin typeface="Calibri"/>
                <a:cs typeface="Calibri"/>
              </a:rPr>
              <a:t>F. </a:t>
            </a:r>
            <a:r>
              <a:rPr lang="cs-CZ" sz="3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Ukotvení nové pozice „provázejícího učitele”</a:t>
            </a:r>
            <a:endParaRPr lang="cs-CZ" sz="3500" dirty="0"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F33E7-B173-53F7-3E8E-F4B0504C8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0" y="1555423"/>
            <a:ext cx="8374002" cy="4485939"/>
          </a:xfrm>
        </p:spPr>
        <p:txBody>
          <a:bodyPr vert="horz" lIns="0" tIns="0" rIns="0" bIns="0" rtlCol="0" anchor="t">
            <a:normAutofit/>
          </a:bodyPr>
          <a:lstStyle/>
          <a:p>
            <a:pPr marL="393700" indent="-285750" algn="just"/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Dochází k zakotvení pozice provázejícího učitele, kterým je učitel, který metodicky vede žáka nebo studenta učitelství (ať studijních programů nebo DPS) na praxi.</a:t>
            </a:r>
          </a:p>
          <a:p>
            <a:pPr marL="393700" indent="-285750" algn="just"/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Jediným požadavkem je 5 let praxe.</a:t>
            </a:r>
          </a:p>
          <a:p>
            <a:pPr marL="323850" indent="-215900"/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Předpokladem je spolupráce fakult a škol připravujících učitele a škol v regionálním školství.</a:t>
            </a:r>
          </a:p>
          <a:p>
            <a:pPr marL="323850" indent="-215900"/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Systém podpory provázejících učitelů a pedagogických praxí je nyní pilotován formou 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pokusného ověřování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723900" lvl="1" indent="-215900"/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Vstupní a následně průběžné vzdělávání a podpora fakult připravujících učitele, </a:t>
            </a:r>
          </a:p>
          <a:p>
            <a:pPr marL="723900" lvl="1" indent="-215900"/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provázení účastníků pedagogické praxe alespoň v rozsahu 30 vyučovacích hodin (reflexe, zpětná vazba, seznámení s chodem školy, dokumentací školy, vzdělávacími materiály a dalšími informacemi potřebnými pro kvalitní výkon jejich pedagogické praxe), </a:t>
            </a:r>
          </a:p>
          <a:p>
            <a:pPr marL="723900" lvl="1" indent="-215900"/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Spolupráce s didaktiky či jinými vzdělavateli z instituce připravující učitele, evaluace kvality praxí nebo výkonu účastníka pedagogické praxe, zajištění praxí a souvisejících činnostech.</a:t>
            </a:r>
          </a:p>
          <a:p>
            <a:pPr marL="723900" lvl="1" indent="-215900"/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Ohodnocení formou příplatku. </a:t>
            </a:r>
          </a:p>
          <a:p>
            <a:pPr marL="323850" indent="-215900"/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 roku 2026 by měl být financován na základě zvláštního normativu zakotveného ve školském zákoně (§ 161 odst. 1).</a:t>
            </a:r>
            <a:endParaRPr lang="cs-CZ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611505" lvl="2" indent="-179705">
              <a:buFont typeface="Arial" panose="020F0302020204030204" pitchFamily="34" charset="0"/>
              <a:buChar char="•"/>
            </a:pPr>
            <a:endParaRPr lang="cs-CZ" sz="1400" dirty="0">
              <a:latin typeface="Calibri Light"/>
              <a:cs typeface="Calibri Ligh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E7F93-BA6B-BD31-233F-939F838C2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561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A0339E-8063-C2FC-F2C8-7EDB681F4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609600"/>
            <a:ext cx="8596668" cy="1320800"/>
          </a:xfrm>
        </p:spPr>
        <p:txBody>
          <a:bodyPr>
            <a:normAutofit/>
          </a:bodyPr>
          <a:lstStyle/>
          <a:p>
            <a:r>
              <a:rPr lang="cs-CZ" sz="3500" dirty="0"/>
              <a:t>G. Fixace platů pedagogických pracovníků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5F88B0-FF4F-9AA3-989B-94851AAD3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999" y="1508289"/>
            <a:ext cx="9073559" cy="4533073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Celková výše finančních prostředků určených na platy učitelů má v měsíčním průměru na 1 úvazek učitele odpovídat nejméně 130 % průměrné hrubé měsíční nominální mzdy na přepočtené počty zaměstnanců v národním hospodářství.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Toto ustanovení neznamená, že každý učitel bude odměňován platem ve výši 130 % průměrné hrubé měsíční mzdy, protože plat sestává z více složek (tarifu, nárokových příplatků – např. specializační příplatek, příplatek za přímou pedagogickou činnost nad stanovený rozsah, či nenárokových složek – osobního příplatku a odměn)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konečná výše platu je tak v případě každého učitele jiná.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Způsob výpočtu stále není známý.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881AC62-6140-90DE-D603-8CE15750A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628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2701E-0E2B-C293-A6C2-3A4F59D0D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609600"/>
            <a:ext cx="8596668" cy="653592"/>
          </a:xfrm>
        </p:spPr>
        <p:txBody>
          <a:bodyPr/>
          <a:lstStyle/>
          <a:p>
            <a:r>
              <a:rPr lang="cs-CZ" dirty="0">
                <a:latin typeface="Calibri"/>
                <a:cs typeface="Calibri"/>
              </a:rPr>
              <a:t>H. Ostatní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3BCAA-72DA-5A8B-7D1F-E0C50E7D9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999" y="1881431"/>
            <a:ext cx="9309229" cy="4366969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/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Dochází pouze k ukotvení definice třídního učitele (§ 24), praxe financování (zvláštní příplatek) se nemění. </a:t>
            </a:r>
          </a:p>
          <a:p>
            <a:pPr marL="226695" indent="-226695" algn="just">
              <a:lnSpc>
                <a:spcPct val="110000"/>
              </a:lnSpc>
            </a:pPr>
            <a:endParaRPr lang="cs-CZ" sz="1000" b="1" cap="all" dirty="0">
              <a:solidFill>
                <a:srgbClr val="222A35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26695" indent="-226695" algn="just">
              <a:lnSpc>
                <a:spcPct val="110000"/>
              </a:lnSpc>
            </a:pPr>
            <a:endParaRPr lang="cs-CZ" sz="1400" b="1" cap="all" dirty="0">
              <a:solidFill>
                <a:srgbClr val="222A35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Úprava postupu v případě souběhu důvodů ke snížení rozsahu volna k samostudiu </a:t>
            </a:r>
          </a:p>
          <a:p>
            <a:pPr lvl="1" algn="just">
              <a:lnSpc>
                <a:spcPct val="107000"/>
              </a:lnSpc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trvání pracovního poměru jen po 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část školního roku x kratší úvazek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07000"/>
              </a:lnSpc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Rozsah volna k samostudiu se stanové podle důvodu, který z hlediska snížení jeho rozsahu převažuje. </a:t>
            </a:r>
          </a:p>
          <a:p>
            <a:pPr algn="just">
              <a:lnSpc>
                <a:spcPct val="107000"/>
              </a:lnSpc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Novela v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ýslovně umožňuje stanovit rozsah volna k samostudiu se zaokrouhlením na půlden.</a:t>
            </a:r>
          </a:p>
          <a:p>
            <a:pPr algn="just">
              <a:lnSpc>
                <a:spcPct val="107000"/>
              </a:lnSpc>
            </a:pP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6695" indent="-226695" algn="just">
              <a:lnSpc>
                <a:spcPct val="110000"/>
              </a:lnSpc>
            </a:pPr>
            <a:endParaRPr lang="cs-CZ" sz="800" b="1" cap="all" dirty="0">
              <a:solidFill>
                <a:srgbClr val="222A35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 1. 1. 2024 účinn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á změna školského zákona.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Ruší se právo pedagogických pracovníků na využívání metod, forem a prostředků dle vlastního uvážení v souladu se zásadami a cíli vzdělávání při přímé pedagogické činnosti (dosud v § 22a písm. c) školského zákona). </a:t>
            </a:r>
          </a:p>
          <a:p>
            <a:pPr algn="just">
              <a:lnSpc>
                <a:spcPct val="107000"/>
              </a:lnSpc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Posílení role ředitele školy ve stanovování a rozvoji pedagogické koncepce školy. </a:t>
            </a:r>
            <a:endParaRPr 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1ADD65-7BE7-6CC1-86F0-D72785410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17</a:t>
            </a:fld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9C17F4F-B773-9B83-0BBA-F6C5AD40DB13}"/>
              </a:ext>
            </a:extLst>
          </p:cNvPr>
          <p:cNvSpPr txBox="1"/>
          <p:nvPr/>
        </p:nvSpPr>
        <p:spPr>
          <a:xfrm>
            <a:off x="900000" y="1368000"/>
            <a:ext cx="3834881" cy="408623"/>
          </a:xfrm>
          <a:prstGeom prst="roundRect">
            <a:avLst/>
          </a:prstGeom>
          <a:solidFill>
            <a:schemeClr val="accent1"/>
          </a:solidFill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Třídní učitel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A53DA2E-E411-4153-4DA2-0B277C17C920}"/>
              </a:ext>
            </a:extLst>
          </p:cNvPr>
          <p:cNvSpPr txBox="1"/>
          <p:nvPr/>
        </p:nvSpPr>
        <p:spPr>
          <a:xfrm>
            <a:off x="899996" y="2387721"/>
            <a:ext cx="3834881" cy="408623"/>
          </a:xfrm>
          <a:prstGeom prst="roundRect">
            <a:avLst/>
          </a:prstGeom>
          <a:solidFill>
            <a:schemeClr val="accent1"/>
          </a:solidFill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Samostudium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AC68DE8-1A7D-5F1B-DCCD-B5EF8BCEFE38}"/>
              </a:ext>
            </a:extLst>
          </p:cNvPr>
          <p:cNvSpPr txBox="1"/>
          <p:nvPr/>
        </p:nvSpPr>
        <p:spPr>
          <a:xfrm>
            <a:off x="899997" y="4470279"/>
            <a:ext cx="3834881" cy="408623"/>
          </a:xfrm>
          <a:prstGeom prst="roundRect">
            <a:avLst/>
          </a:prstGeom>
          <a:solidFill>
            <a:schemeClr val="accent1"/>
          </a:solidFill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Práva pedagogických pracovníků</a:t>
            </a:r>
          </a:p>
        </p:txBody>
      </p:sp>
    </p:spTree>
    <p:extLst>
      <p:ext uri="{BB962C8B-B14F-4D97-AF65-F5344CB8AC3E}">
        <p14:creationId xmlns:p14="http://schemas.microsoft.com/office/powerpoint/2010/main" val="852108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50320B-F304-5315-CAA6-4B647435C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0917" y="1020871"/>
            <a:ext cx="6960759" cy="284967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dirty="0">
                <a:solidFill>
                  <a:srgbClr val="FFFFFF"/>
                </a:solidFill>
              </a:rPr>
              <a:t>Děkuji za pozornost</a:t>
            </a:r>
            <a:br>
              <a:rPr lang="cs-CZ" dirty="0">
                <a:solidFill>
                  <a:srgbClr val="FFFFFF"/>
                </a:solidFill>
              </a:rPr>
            </a:br>
            <a:br>
              <a:rPr lang="cs-CZ" dirty="0">
                <a:solidFill>
                  <a:srgbClr val="FFFFFF"/>
                </a:solidFill>
              </a:rPr>
            </a:br>
            <a:r>
              <a:rPr lang="cs-CZ" sz="2400" dirty="0">
                <a:solidFill>
                  <a:srgbClr val="FFFFFF"/>
                </a:solidFill>
              </a:rPr>
              <a:t>Kateřina</a:t>
            </a:r>
            <a:r>
              <a:rPr lang="cs-CZ" sz="2000" dirty="0">
                <a:solidFill>
                  <a:srgbClr val="FFFFFF"/>
                </a:solidFill>
              </a:rPr>
              <a:t> Dufková</a:t>
            </a:r>
            <a:br>
              <a:rPr lang="cs-CZ" sz="6000" dirty="0">
                <a:solidFill>
                  <a:srgbClr val="FFFFFF"/>
                </a:solidFill>
              </a:rPr>
            </a:br>
            <a:r>
              <a:rPr lang="cs-CZ" sz="1200" dirty="0">
                <a:solidFill>
                  <a:srgbClr val="FFFFFF"/>
                </a:solidFill>
              </a:rPr>
              <a:t>katerina.dufkova@msmt.cz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403D80-BAB1-9589-281A-CD41816A1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76842" y="6041362"/>
            <a:ext cx="68333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5EB70F08-41D3-4C49-9139-1BF5B9A15634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18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9647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0693C7-7D02-480C-9B8B-C80C1BAA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608400"/>
            <a:ext cx="10227241" cy="983607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Souvislosti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F602A1-394C-45FC-92FB-5E6907DBF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999" y="1562400"/>
            <a:ext cx="8847315" cy="4006418"/>
          </a:xfrm>
        </p:spPr>
        <p:txBody>
          <a:bodyPr vert="horz" lIns="0" tIns="0" rIns="0" bIns="0" rtlCol="0" anchor="t">
            <a:normAutofit/>
          </a:bodyPr>
          <a:lstStyle/>
          <a:p>
            <a:pPr marL="107950" indent="0">
              <a:lnSpc>
                <a:spcPct val="120000"/>
              </a:lnSpc>
              <a:spcAft>
                <a:spcPts val="500"/>
              </a:spcAft>
              <a:buNone/>
            </a:pPr>
            <a:r>
              <a:rPr lang="cs-CZ" dirty="0">
                <a:solidFill>
                  <a:schemeClr val="accent1"/>
                </a:solidFill>
                <a:ea typeface="+mj-ea"/>
                <a:cs typeface="+mj-cs"/>
              </a:rPr>
              <a:t>Návrh</a:t>
            </a:r>
            <a:r>
              <a:rPr lang="cs-CZ" dirty="0">
                <a:latin typeface="+mn-lt"/>
              </a:rPr>
              <a:t> </a:t>
            </a:r>
            <a:r>
              <a:rPr lang="cs-CZ" dirty="0">
                <a:solidFill>
                  <a:schemeClr val="accent1"/>
                </a:solidFill>
                <a:ea typeface="+mj-ea"/>
                <a:cs typeface="+mj-cs"/>
              </a:rPr>
              <a:t>novely zákona o pedagogických pracovnících předložen v roce 2019</a:t>
            </a:r>
          </a:p>
          <a:p>
            <a:pPr marL="611505" lvl="2" indent="-179705">
              <a:lnSpc>
                <a:spcPct val="120000"/>
              </a:lnSpc>
              <a:spcAft>
                <a:spcPts val="500"/>
              </a:spcAft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Projednání Parlamentem České republiky v letech 2020 – 2021</a:t>
            </a:r>
          </a:p>
          <a:p>
            <a:pPr marL="611505" lvl="2" indent="-179705">
              <a:lnSpc>
                <a:spcPct val="120000"/>
              </a:lnSpc>
              <a:spcAft>
                <a:spcPts val="500"/>
              </a:spcAft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Přijaty rozsáhlé pozměňovací návrhy Poslanecké sněmovny, po vrácení Senátem návrh neschválen</a:t>
            </a:r>
          </a:p>
          <a:p>
            <a:pPr marL="107950" indent="0">
              <a:lnSpc>
                <a:spcPct val="120000"/>
              </a:lnSpc>
              <a:spcAft>
                <a:spcPts val="500"/>
              </a:spcAft>
              <a:buNone/>
            </a:pPr>
            <a:r>
              <a:rPr lang="cs-CZ" dirty="0">
                <a:solidFill>
                  <a:schemeClr val="accent1"/>
                </a:solidFill>
                <a:ea typeface="+mj-ea"/>
                <a:cs typeface="+mj-cs"/>
              </a:rPr>
              <a:t>V roce 2022 zahájena příprava ke znovu předložení vládního návrhu novely zákona o PP a školského zákona</a:t>
            </a:r>
          </a:p>
          <a:p>
            <a:pPr marL="611505" lvl="4" indent="-179705">
              <a:lnSpc>
                <a:spcPct val="120000"/>
              </a:lnSpc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Návrh schválen vládou 17. 8. 2022</a:t>
            </a:r>
          </a:p>
          <a:p>
            <a:pPr marL="611505" lvl="4" indent="-179705">
              <a:lnSpc>
                <a:spcPct val="120000"/>
              </a:lnSpc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7.6.2023 – zákon podepsán prezidentem ČR</a:t>
            </a:r>
          </a:p>
          <a:p>
            <a:pPr marL="611505" lvl="4" indent="-179705">
              <a:lnSpc>
                <a:spcPct val="120000"/>
              </a:lnSpc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Účinnost zákona od 1. 9. 2023, v některých bodech od 1. 1. 2024</a:t>
            </a: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1F05D7-18ED-47C2-A04D-7F176D8F7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6291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FFDBD-F429-F88E-6C49-9A6CD594B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609600"/>
            <a:ext cx="8596668" cy="1320800"/>
          </a:xfrm>
        </p:spPr>
        <p:txBody>
          <a:bodyPr>
            <a:normAutofit/>
          </a:bodyPr>
          <a:lstStyle/>
          <a:p>
            <a:r>
              <a:rPr lang="cs-CZ" dirty="0"/>
              <a:t>Hlavní body novely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575931-9BD9-1391-604C-4E4967D7F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0" y="1562471"/>
            <a:ext cx="8385534" cy="4554244"/>
          </a:xfrm>
        </p:spPr>
        <p:txBody>
          <a:bodyPr vert="horz" lIns="0" tIns="0" rIns="0" bIns="0" rtlCol="0"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AutoNum type="alphaU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Změny kvalifikačních podmínek pro zaměstnávání pedagogických pracovníků  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AutoNum type="alphaU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Ukotvení pozice “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školského logopeda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pPr marL="342900" lvl="0" indent="-34290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Změny u smluv na dobu určitou pedagogických pracovníků (§ 23a)</a:t>
            </a:r>
          </a:p>
          <a:p>
            <a:pPr marL="342900" lvl="0" indent="-34290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Úpravy dalšího vzdělávání pedagogických pracovníků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Adaptační období, uvádějící učitel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Ukotvení nové pozice “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provázejícího učitele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”, který vede praxe studentů učitelství v regionálním školství.</a:t>
            </a:r>
          </a:p>
          <a:p>
            <a:pPr marL="342900" lvl="0" indent="-34290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Fixování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průměrného platu pedagogických pracovníků k průměrné mzdě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národním hospodářství</a:t>
            </a:r>
          </a:p>
          <a:p>
            <a:pPr marL="342900" lvl="0" indent="-34290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Další změny</a:t>
            </a:r>
            <a:endParaRPr lang="cs-CZ" dirty="0">
              <a:effectLst/>
              <a:latin typeface="+mj-lt"/>
              <a:ea typeface="Calibri" panose="020F0502020204030204" pitchFamily="34" charset="0"/>
              <a:cs typeface="Calibri"/>
            </a:endParaRPr>
          </a:p>
          <a:p>
            <a:pPr marL="0" lvl="0" indent="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3850" indent="-215900">
              <a:lnSpc>
                <a:spcPct val="90000"/>
              </a:lnSpc>
            </a:pPr>
            <a:endParaRPr lang="cs-CZ" sz="1100" dirty="0">
              <a:cs typeface="Calibri Light" panose="020F03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5949D73-81E6-6261-CB8F-A1AB25BF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5EB70F08-41D3-4C49-9139-1BF5B9A15634}" type="slidenum">
              <a:rPr lang="cs-CZ" smtClean="0"/>
              <a:pPr>
                <a:spcAft>
                  <a:spcPts val="600"/>
                </a:spcAft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643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39AB5E-E1BD-FF10-0499-AC63DE9DC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Přechodná ustanovení související s odbornou kvalifikací pedagogických pracovníků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9D12E5-2D9A-3D48-AF3C-1C7538AC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538" y="1558139"/>
            <a:ext cx="10515600" cy="4351338"/>
          </a:xfrm>
        </p:spPr>
        <p:txBody>
          <a:bodyPr>
            <a:normAutofit/>
          </a:bodyPr>
          <a:lstStyle/>
          <a:p>
            <a:pPr marL="108000" indent="0">
              <a:buNone/>
            </a:pPr>
            <a:endParaRPr lang="cs-CZ" dirty="0"/>
          </a:p>
          <a:p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Odborná kvalifikace </a:t>
            </a: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získaná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podle zákona o PP ve znění účinném </a:t>
            </a: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přede dnem nabytí účinnosti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novely zákona o PP, zůstává </a:t>
            </a: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nedotčena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Odborná kvalifikace získaná </a:t>
            </a: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studiem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, které bylo </a:t>
            </a: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zahájeno přede dnem nabytí účinnosti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novely, se posuzuje podle zákona o PP ve znění účinném přede dnem nabytí účinnosti novely (1. 9. 2023).</a:t>
            </a:r>
          </a:p>
          <a:p>
            <a:pPr lvl="1"/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Jedná se i o absolventy programů DVPP akreditovaných před účinností novely po 18 měsíců. </a:t>
            </a:r>
          </a:p>
          <a:p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Fyzická osoba, která prokázala </a:t>
            </a: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znalost českého jazyka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podle § 4 zákona o PP ve znění účinném přede dnem nabytí účinnosti novely, již znovu znalost češtiny neprokazuje.</a:t>
            </a:r>
          </a:p>
          <a:p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Absolventi </a:t>
            </a: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studia k výkonu specializované činnosti speciálního pedagoga v oblasti školské logopedie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podle § 9 odst. 1 písm. e) vyhlášky č. 317/2005 Sb. se považují za absolventy studia pro přípravu školských logopedů podle § 22 odst. 4 zákona o PP, ve znění účinném ode dne nabytí účinnosti novely.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8480749-E527-7836-C980-763DD4664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979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EB33A-D857-7E5A-14B3-CD0342EB6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608400"/>
            <a:ext cx="9298911" cy="1286388"/>
          </a:xfrm>
        </p:spPr>
        <p:txBody>
          <a:bodyPr>
            <a:normAutofit/>
          </a:bodyPr>
          <a:lstStyle/>
          <a:p>
            <a:r>
              <a:rPr lang="cs-CZ" sz="3200" dirty="0">
                <a:latin typeface="+mj-lt"/>
                <a:ea typeface="Calibri" panose="020F0502020204030204" pitchFamily="34" charset="0"/>
                <a:cs typeface="Calibri"/>
              </a:rPr>
              <a:t>A. Změny kvalifikačních podmínek pro zaměstnávání pedagogických pracovníků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73F929-3AEB-26C4-8A09-F2BEEA268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0" y="2267959"/>
            <a:ext cx="9488338" cy="3878318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Ředitel školy může uznat 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 splněný předpoklad odborné kvalifikace učitele 2. stupně ZŠ nebo SŠ.</a:t>
            </a:r>
          </a:p>
          <a:p>
            <a:pPr algn="just">
              <a:lnSpc>
                <a:spcPct val="107000"/>
              </a:lnSpc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 výuce předmětů, které svým 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charakterem odpovídají dosaženému vzdělání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 učitelů 2. stupně ZŠ a všeobecně vzdělávacích a odborných předmětů SŠ - absolvovanému Mgr. studiu). </a:t>
            </a:r>
          </a:p>
          <a:p>
            <a:pPr algn="just">
              <a:lnSpc>
                <a:spcPct val="107000"/>
              </a:lnSpc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učitelů 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 středním odborném školství (učitel odborných předmětů, učitel praktického vyučování nebo odborného výcviku) + podmínka nejméně 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let praxe v oboru.</a:t>
            </a:r>
            <a:endParaRPr lang="cs-CZ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Uznání předpokladu odborné kvalifikace je možné nejdéle na dobu 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let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>
              <a:lnSpc>
                <a:spcPct val="107000"/>
              </a:lnSpc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editel školy může rovněž na dobu 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let 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uznat kvalifikaci absolventovi 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magisterského učitelského studia.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Musí jít o absolventa Bc. st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udijního programu v oblasti pedagogických věd, platí 3letá lhůta pro dokončení studia (počítá se od zahájení Mgr. studijním programu). </a:t>
            </a:r>
          </a:p>
          <a:p>
            <a:pPr algn="just">
              <a:lnSpc>
                <a:spcPct val="107000"/>
              </a:lnSpc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Pokud si zaměstnanec do 3 let odbornou kvalifikaci 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nedoplní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bude nadále považován 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 nekvalifikovaného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>
              <a:lnSpc>
                <a:spcPct val="107000"/>
              </a:lnSpc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případě více zaměstnavatelů – 3 roky v souhrnu. U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znání není 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možné opakovat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zaměstnanec je povinen sdělit řediteli školy, zda a na jakou dobu u něho dříve došlo k uznání předpokladu odborné kvalifikace.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749F5EA-65C8-0016-C41D-9653CE1B6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5</a:t>
            </a:fld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98BD344-1C51-C07B-BE4C-3F5A63DFE19B}"/>
              </a:ext>
            </a:extLst>
          </p:cNvPr>
          <p:cNvSpPr txBox="1"/>
          <p:nvPr/>
        </p:nvSpPr>
        <p:spPr>
          <a:xfrm>
            <a:off x="900000" y="1762811"/>
            <a:ext cx="6881567" cy="415504"/>
          </a:xfrm>
          <a:prstGeom prst="roundRect">
            <a:avLst/>
          </a:prstGeom>
          <a:solidFill>
            <a:schemeClr val="accent1"/>
          </a:solidFill>
          <a:ln cap="rnd"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chemeClr val="bg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Možnost uznání předpokladu odborné kvalifikace učitele </a:t>
            </a:r>
          </a:p>
        </p:txBody>
      </p:sp>
    </p:spTree>
    <p:extLst>
      <p:ext uri="{BB962C8B-B14F-4D97-AF65-F5344CB8AC3E}">
        <p14:creationId xmlns:p14="http://schemas.microsoft.com/office/powerpoint/2010/main" val="650959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ED3AE-1698-742C-9DA1-0AFE0FF8D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0" y="1442301"/>
            <a:ext cx="10515600" cy="4964186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600"/>
              </a:spcBef>
            </a:pPr>
            <a:r>
              <a:rPr lang="cs-CZ" sz="160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Omezení duplicit v cestách ke kvalifikaci</a:t>
            </a:r>
          </a:p>
          <a:p>
            <a:pPr>
              <a:spcBef>
                <a:spcPts val="600"/>
              </a:spcBef>
            </a:pPr>
            <a:r>
              <a:rPr lang="cs-CZ" sz="1600" dirty="0">
                <a:solidFill>
                  <a:srgbClr val="2121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Veškeré vzdělávací programy vedoucí ke kvalifikaci definovány zákonem (§ 22)</a:t>
            </a:r>
          </a:p>
          <a:p>
            <a:pPr>
              <a:spcBef>
                <a:spcPts val="600"/>
              </a:spcBef>
            </a:pPr>
            <a:r>
              <a:rPr lang="cs-CZ" sz="160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Specifikace získané kvalifikace již v samotném názvu</a:t>
            </a:r>
          </a:p>
          <a:p>
            <a:pPr>
              <a:spcBef>
                <a:spcPts val="600"/>
              </a:spcBef>
            </a:pPr>
            <a:r>
              <a:rPr lang="cs-CZ" sz="1600" b="1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Studium pedagogiky:</a:t>
            </a:r>
          </a:p>
          <a:p>
            <a:pPr lvl="1">
              <a:spcBef>
                <a:spcPts val="600"/>
              </a:spcBef>
            </a:pPr>
            <a:r>
              <a:rPr lang="cs-CZ" b="1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 učitele 2. stupně základní školy a střední školy </a:t>
            </a:r>
            <a:r>
              <a:rPr lang="cs-CZ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tzv. doplňující pedagogické studium, dříve studium v oblasti pedagogických věd,</a:t>
            </a:r>
          </a:p>
          <a:p>
            <a:pPr lvl="1">
              <a:spcBef>
                <a:spcPts val="600"/>
              </a:spcBef>
            </a:pPr>
            <a:r>
              <a:rPr lang="cs-CZ" b="1" dirty="0">
                <a:solidFill>
                  <a:srgbClr val="2121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b="1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 </a:t>
            </a:r>
            <a:r>
              <a:rPr lang="cs-CZ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učitele </a:t>
            </a:r>
            <a:r>
              <a:rPr lang="cs-CZ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odborných předmětů střední školy, pro učitele praktického vyučování střední školy, pro učitele odborného výcviku střední školy, pro učitele uměleckých odborných předmětů v základní umělecké škole, střední škole a konzervatoři a pro učitele jazykové školy s právem státní jazykové zkoušky, </a:t>
            </a:r>
            <a:r>
              <a:rPr lang="cs-CZ" b="1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vychovatele, asistenty pedagoga a pedagoga volného času.</a:t>
            </a:r>
          </a:p>
          <a:p>
            <a:pPr>
              <a:spcBef>
                <a:spcPts val="600"/>
              </a:spcBef>
            </a:pPr>
            <a:r>
              <a:rPr lang="cs-CZ" sz="1600" b="1" dirty="0">
                <a:solidFill>
                  <a:srgbClr val="2121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Studium k rozšíření odborné kvalifikace:</a:t>
            </a:r>
          </a:p>
          <a:p>
            <a:pPr lvl="1">
              <a:spcBef>
                <a:spcPts val="600"/>
              </a:spcBef>
            </a:pPr>
            <a:r>
              <a:rPr lang="cs-CZ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způsobilost vykonávat přímou pedagogickou činnost </a:t>
            </a:r>
            <a:r>
              <a:rPr lang="cs-CZ" b="1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 jiném stupni nebo druhu školy</a:t>
            </a:r>
            <a:r>
              <a:rPr lang="cs-CZ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lvl="1">
              <a:spcBef>
                <a:spcPts val="600"/>
              </a:spcBef>
            </a:pPr>
            <a:r>
              <a:rPr lang="cs-CZ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způsobilost k výuce </a:t>
            </a:r>
            <a:r>
              <a:rPr lang="cs-CZ" b="1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dalšího předmětu,</a:t>
            </a:r>
            <a:r>
              <a:rPr lang="cs-CZ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>
              <a:spcBef>
                <a:spcPts val="600"/>
              </a:spcBef>
            </a:pPr>
            <a:r>
              <a:rPr lang="cs-CZ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způsobilost vykonávat </a:t>
            </a:r>
            <a:r>
              <a:rPr lang="cs-CZ" b="1" i="0" u="none" strike="noStrike" dirty="0" err="1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speciálněpedagogickou</a:t>
            </a:r>
            <a:r>
              <a:rPr lang="cs-CZ" b="1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výchovnou a vzdělávací činnost ve školách a třídách zřízených pro děti, žáky a studenty se speciálními vzdělávacími potřebami </a:t>
            </a:r>
            <a:r>
              <a:rPr lang="cs-CZ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(dříve studium v oblasti pedagogických věd zaměřené na speciální pedagogiku)</a:t>
            </a:r>
            <a:r>
              <a:rPr lang="cs-CZ" b="1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lvl="1">
              <a:spcBef>
                <a:spcPts val="600"/>
              </a:spcBef>
            </a:pPr>
            <a:r>
              <a:rPr lang="cs-CZ" dirty="0">
                <a:solidFill>
                  <a:srgbClr val="2121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cs-CZ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získání odborné kvalifikace </a:t>
            </a:r>
            <a:r>
              <a:rPr lang="cs-CZ" b="1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speciálního pedagoga.</a:t>
            </a:r>
          </a:p>
          <a:p>
            <a:pPr>
              <a:spcBef>
                <a:spcPts val="600"/>
              </a:spcBef>
            </a:pP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Zvláštní: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Studium pro přípravu pedagogů volného času vykonávající dílčí přímou pedagogickou činnost v zájmovém vzdělávání,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studium pro asistenty pedagoga vykonávající přímou pedagogickou činnost spočívající v pomocných výchovných pracích,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studium pro přípravu školských logopedů, 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doplňující didaktické studium příslušného cizího jazyka.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97E3DE0-1225-C537-33EB-F861254CC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6</a:t>
            </a:fld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0955DE8-0131-03E8-5049-4A808ED372F7}"/>
              </a:ext>
            </a:extLst>
          </p:cNvPr>
          <p:cNvSpPr txBox="1"/>
          <p:nvPr/>
        </p:nvSpPr>
        <p:spPr>
          <a:xfrm>
            <a:off x="900000" y="845142"/>
            <a:ext cx="6206920" cy="408623"/>
          </a:xfrm>
          <a:prstGeom prst="roundRect">
            <a:avLst/>
          </a:prstGeom>
          <a:solidFill>
            <a:schemeClr val="accent1"/>
          </a:solidFill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Terminologické úpravy a co to znamená v praxi</a:t>
            </a:r>
          </a:p>
        </p:txBody>
      </p:sp>
    </p:spTree>
    <p:extLst>
      <p:ext uri="{BB962C8B-B14F-4D97-AF65-F5344CB8AC3E}">
        <p14:creationId xmlns:p14="http://schemas.microsoft.com/office/powerpoint/2010/main" val="2491560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951A72-BAFF-A510-E83D-7C5938502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0" y="1253764"/>
            <a:ext cx="10515600" cy="5071621"/>
          </a:xfrm>
        </p:spPr>
        <p:txBody>
          <a:bodyPr>
            <a:normAutofit lnSpcReduction="10000"/>
          </a:bodyPr>
          <a:lstStyle/>
          <a:p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Lhůta k absolvování studia pro ředitele školy se prodlužuje ze 2 na 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roky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Předměty výchovného zaměření (HV, TV, VV) může vyučovat 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absolvent učitelství pro 2.st. ZŠ nebo SŠ s „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aprobací“ pro výtvarnou, hudební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nebo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tělesnou výchovu, nebo (i Bc.) 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vychovatelství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>
              <a:lnSpc>
                <a:spcPct val="107000"/>
              </a:lnSpc>
            </a:pP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Absolventi</a:t>
            </a:r>
            <a:r>
              <a:rPr lang="cs-CZ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studijních programů zaměřených na speciální pedagogiku a </a:t>
            </a:r>
            <a:r>
              <a:rPr lang="cs-CZ" sz="1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studia k rozšíření odborné kvalifikace zaměřené na přípravu učitelů 1.stupně základní školy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(dosud vyžadován obor Speciální pedagogika). </a:t>
            </a:r>
          </a:p>
          <a:p>
            <a:pPr marL="393750" algn="just">
              <a:lnSpc>
                <a:spcPct val="107000"/>
              </a:lnSpc>
            </a:pPr>
            <a:endParaRPr 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93750" algn="just">
              <a:lnSpc>
                <a:spcPct val="107000"/>
              </a:lnSpc>
            </a:pPr>
            <a:endParaRPr 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93750" algn="just">
              <a:lnSpc>
                <a:spcPct val="107000"/>
              </a:lnSpc>
            </a:pP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Sjednocení odborné kvalifikace.</a:t>
            </a:r>
          </a:p>
          <a:p>
            <a:pPr marL="393750" algn="just">
              <a:lnSpc>
                <a:spcPct val="107000"/>
              </a:lnSpc>
            </a:pPr>
            <a:endParaRPr 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93750" algn="just">
              <a:lnSpc>
                <a:spcPct val="107000"/>
              </a:lnSpc>
            </a:pPr>
            <a:endParaRPr 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Doplnění absolventů dvouoborových studijních programů zaměřených na učitelství a speciální pedagogiku (např. Učitelství českého jazyka pro 2.stupeň ZŠ a SŠ a Učitelství speciální pedagogiky pro 2.stupeň ZŠ a SŠ, Učitelství matematiky pro 2. stupeň ZŠ a Speciální pedagogika pro 2.st. ZŠ a SŠ, Učitelství pro 1.stupeň ZŠ a speciální pedagogika). </a:t>
            </a:r>
          </a:p>
          <a:p>
            <a:pPr algn="just">
              <a:lnSpc>
                <a:spcPct val="107000"/>
              </a:lnSpc>
            </a:pPr>
            <a:r>
              <a:rPr lang="cs-CZ" sz="1400">
                <a:latin typeface="Calibri" panose="020F0502020204030204" pitchFamily="34" charset="0"/>
                <a:cs typeface="Calibri" panose="020F0502020204030204" pitchFamily="34" charset="0"/>
              </a:rPr>
              <a:t>Tímto 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studiem lze získat také kvalifikaci učitele pro žáky se speciálními vzdělávacími potřebami.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6AC53B9-00CB-AB23-E680-375FDF280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7</a:t>
            </a:fld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3AEBEF5-45B0-B458-CC68-06DFD8A8F4FC}"/>
              </a:ext>
            </a:extLst>
          </p:cNvPr>
          <p:cNvSpPr txBox="1"/>
          <p:nvPr/>
        </p:nvSpPr>
        <p:spPr>
          <a:xfrm>
            <a:off x="900000" y="845142"/>
            <a:ext cx="3834881" cy="408623"/>
          </a:xfrm>
          <a:prstGeom prst="roundRect">
            <a:avLst/>
          </a:prstGeom>
          <a:solidFill>
            <a:schemeClr val="accent1"/>
          </a:solidFill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Ředitel školy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7E78F66-BF81-6D40-AD80-77A6D12EFF8B}"/>
              </a:ext>
            </a:extLst>
          </p:cNvPr>
          <p:cNvSpPr txBox="1"/>
          <p:nvPr/>
        </p:nvSpPr>
        <p:spPr>
          <a:xfrm>
            <a:off x="900000" y="3492000"/>
            <a:ext cx="8884132" cy="408623"/>
          </a:xfrm>
          <a:prstGeom prst="roundRect">
            <a:avLst/>
          </a:prstGeom>
          <a:solidFill>
            <a:schemeClr val="accent1"/>
          </a:solidFill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Učitel 2. stupně základní školy a všeobecně vzdělávacích předmětů střední školy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8D00403-A654-8CBD-3153-34A9956CEEFA}"/>
              </a:ext>
            </a:extLst>
          </p:cNvPr>
          <p:cNvSpPr txBox="1"/>
          <p:nvPr/>
        </p:nvSpPr>
        <p:spPr>
          <a:xfrm>
            <a:off x="899999" y="1709956"/>
            <a:ext cx="3834881" cy="408623"/>
          </a:xfrm>
          <a:prstGeom prst="roundRect">
            <a:avLst/>
          </a:prstGeom>
          <a:solidFill>
            <a:schemeClr val="accent1"/>
          </a:solidFill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Učitel 1. stupně základní školy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8C2C20A-C506-0CF5-BAFD-85A3A2E7E62E}"/>
              </a:ext>
            </a:extLst>
          </p:cNvPr>
          <p:cNvSpPr txBox="1"/>
          <p:nvPr/>
        </p:nvSpPr>
        <p:spPr>
          <a:xfrm>
            <a:off x="899999" y="4500000"/>
            <a:ext cx="3834881" cy="408623"/>
          </a:xfrm>
          <a:prstGeom prst="roundRect">
            <a:avLst/>
          </a:prstGeom>
          <a:solidFill>
            <a:schemeClr val="accent1"/>
          </a:solidFill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Speciální pedagog </a:t>
            </a:r>
          </a:p>
        </p:txBody>
      </p:sp>
    </p:spTree>
    <p:extLst>
      <p:ext uri="{BB962C8B-B14F-4D97-AF65-F5344CB8AC3E}">
        <p14:creationId xmlns:p14="http://schemas.microsoft.com/office/powerpoint/2010/main" val="1532248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F34410-2D36-6C52-C6C4-C44428699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999" y="1291472"/>
            <a:ext cx="10090017" cy="4313197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Nově lze získat odbornou kvalifikaci profesní kvalifikací 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Instruktor odborného výcviku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 rámci Národní soustavy kvalifikací.  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endParaRPr lang="cs-CZ" sz="15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endParaRPr lang="cs-CZ" sz="15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Absolventi středního vzdělání s maturitní zkouškou nově získají odbornou kvalifikaci vychovatele také 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studiem pedagogiky pro vychovatele. 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Navrhován je rozsah alespoň 120 hodin. </a:t>
            </a: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endParaRPr lang="cs-CZ" sz="15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Nově lze získat odbornou kvalifikaci profesní kvalifikaci 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Vedoucí volnočasových aktivit dětí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(Národní soustava kvalifikací). </a:t>
            </a:r>
          </a:p>
          <a:p>
            <a:pPr lvl="1" algn="just">
              <a:lnSpc>
                <a:spcPct val="107000"/>
              </a:lnSpc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výkonu komplexní PPČ: 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Samostatný/samostatná vedoucí volnočasových aktivit.</a:t>
            </a:r>
          </a:p>
          <a:p>
            <a:pPr lvl="1" algn="just">
              <a:lnSpc>
                <a:spcPct val="107000"/>
              </a:lnSpc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výkonu dílčí PPČ: 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Vedoucí volnočasových aktivit dětí a mládeže.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algn="just">
              <a:lnSpc>
                <a:spcPct val="107000"/>
              </a:lnSpc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 oblast volnočasových aktivit uměleckého nebo odborného charakteru získávají kvalifikaci absolventi vysokoškolského vzdělání v odpovídajících studijních programech. </a:t>
            </a:r>
          </a:p>
          <a:p>
            <a:pPr algn="just">
              <a:lnSpc>
                <a:spcPct val="107000"/>
              </a:lnSpc>
            </a:pPr>
            <a:endParaRPr lang="cs-CZ" sz="1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</a:pPr>
            <a:endParaRPr lang="cs-CZ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endParaRPr lang="cs-CZ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 indent="0" algn="l">
              <a:spcAft>
                <a:spcPts val="800"/>
              </a:spcAft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6F28A9C-9461-8B91-6956-748565D09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8</a:t>
            </a:fld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2236B91-C02A-F4FB-3642-F8E38B41779D}"/>
              </a:ext>
            </a:extLst>
          </p:cNvPr>
          <p:cNvSpPr txBox="1"/>
          <p:nvPr/>
        </p:nvSpPr>
        <p:spPr>
          <a:xfrm>
            <a:off x="899999" y="830673"/>
            <a:ext cx="3834881" cy="408623"/>
          </a:xfrm>
          <a:prstGeom prst="roundRect">
            <a:avLst/>
          </a:prstGeom>
          <a:solidFill>
            <a:schemeClr val="accent1"/>
          </a:solidFill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Učitel odborného výcviku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2C06704-1FDE-8EB7-35E7-4DDB0145CE00}"/>
              </a:ext>
            </a:extLst>
          </p:cNvPr>
          <p:cNvSpPr txBox="1"/>
          <p:nvPr/>
        </p:nvSpPr>
        <p:spPr>
          <a:xfrm>
            <a:off x="899999" y="2052000"/>
            <a:ext cx="3834881" cy="408623"/>
          </a:xfrm>
          <a:prstGeom prst="roundRect">
            <a:avLst/>
          </a:prstGeom>
          <a:solidFill>
            <a:schemeClr val="accent1"/>
          </a:solidFill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Vychovatel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B329521-FB74-2EE3-E7E7-BD9C7A9D131D}"/>
              </a:ext>
            </a:extLst>
          </p:cNvPr>
          <p:cNvSpPr txBox="1"/>
          <p:nvPr/>
        </p:nvSpPr>
        <p:spPr>
          <a:xfrm>
            <a:off x="899998" y="3492000"/>
            <a:ext cx="3834881" cy="408623"/>
          </a:xfrm>
          <a:prstGeom prst="roundRect">
            <a:avLst/>
          </a:prstGeom>
          <a:solidFill>
            <a:schemeClr val="accent1"/>
          </a:solidFill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 volného času</a:t>
            </a:r>
          </a:p>
        </p:txBody>
      </p:sp>
    </p:spTree>
    <p:extLst>
      <p:ext uri="{BB962C8B-B14F-4D97-AF65-F5344CB8AC3E}">
        <p14:creationId xmlns:p14="http://schemas.microsoft.com/office/powerpoint/2010/main" val="3464926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7E7253-6E54-DA25-E662-88E29DF60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268" y="1362607"/>
            <a:ext cx="9148973" cy="4678755"/>
          </a:xfrm>
        </p:spPr>
        <p:txBody>
          <a:bodyPr>
            <a:normAutofit/>
          </a:bodyPr>
          <a:lstStyle/>
          <a:p>
            <a:pPr marL="285750" algn="just">
              <a:lnSpc>
                <a:spcPct val="107000"/>
              </a:lnSpc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Novela zavádí jasnější rozdělení kvalifikace pro asistenta pedagoga s plnou a dílčí kvalifikací: </a:t>
            </a:r>
          </a:p>
          <a:p>
            <a:pPr marL="400050" lvl="1" indent="0" algn="just">
              <a:lnSpc>
                <a:spcPct val="107000"/>
              </a:lnSpc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ochází k úpravě názvu studia pro asistenty pedagoga na 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studium pro asistenty pedagoga, kteří vykonávají přímou pedagogickou činnost spočívající v pomocných výchovných pracích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Tímto studiem bude nově možné získat pouze kvalifikaci asistenta pedagoga, který vykonává pomocné výchovné práce.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algn="just">
              <a:lnSpc>
                <a:spcPct val="107000"/>
              </a:lnSpc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NEJSOU DOTČENI ASISTENTI KVALIFIKOVÁNI PODLE DOSAVADNÍHO ZNĚNÍ ZÁKONA!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Navrhuje se navýšení hodinové dotace studia pedagogiky pro AP na 120 hodin, do požadavků na studium bude doplněna povinná praxe. 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Nově se přiznává kvalifikace absolventům 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vysokoškolských studijních programů psychologie 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absolventům 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8letého nebo 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letého vzdělávacího oboru konzervatoře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>
              <a:lnSpc>
                <a:spcPct val="107000"/>
              </a:lnSpc>
            </a:pP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Požadováno nejméně střední vzdělání s maturitní zkouškou.</a:t>
            </a:r>
          </a:p>
          <a:p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 absolventů VŠ není nutné prokazovat osvědčení II. třídy trenéra (úroveň SZZ). 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8B4D5E9-D244-A39B-3E1F-9DFEAA9C4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9</a:t>
            </a:fld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CC66790-9593-065C-8525-BBCADF4E1BB4}"/>
              </a:ext>
            </a:extLst>
          </p:cNvPr>
          <p:cNvSpPr txBox="1"/>
          <p:nvPr/>
        </p:nvSpPr>
        <p:spPr>
          <a:xfrm>
            <a:off x="994269" y="953984"/>
            <a:ext cx="3834881" cy="408623"/>
          </a:xfrm>
          <a:prstGeom prst="roundRect">
            <a:avLst/>
          </a:prstGeom>
          <a:solidFill>
            <a:schemeClr val="accent1"/>
          </a:solidFill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Asistent pedagoga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1B21C7C-919B-9D3F-7F75-7F8D23F75F13}"/>
              </a:ext>
            </a:extLst>
          </p:cNvPr>
          <p:cNvSpPr txBox="1"/>
          <p:nvPr/>
        </p:nvSpPr>
        <p:spPr>
          <a:xfrm>
            <a:off x="994269" y="4237590"/>
            <a:ext cx="3834881" cy="408623"/>
          </a:xfrm>
          <a:prstGeom prst="roundRect">
            <a:avLst/>
          </a:prstGeom>
          <a:solidFill>
            <a:schemeClr val="accent1"/>
          </a:solidFill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Trenér</a:t>
            </a:r>
          </a:p>
        </p:txBody>
      </p:sp>
    </p:spTree>
    <p:extLst>
      <p:ext uri="{BB962C8B-B14F-4D97-AF65-F5344CB8AC3E}">
        <p14:creationId xmlns:p14="http://schemas.microsoft.com/office/powerpoint/2010/main" val="390483359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1700</TotalTime>
  <Words>2524</Words>
  <Application>Microsoft Office PowerPoint</Application>
  <PresentationFormat>Širokoúhlá obrazovka</PresentationFormat>
  <Paragraphs>216</Paragraphs>
  <Slides>18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Trebuchet MS</vt:lpstr>
      <vt:lpstr>Wingdings</vt:lpstr>
      <vt:lpstr>Wingdings 3</vt:lpstr>
      <vt:lpstr>Fazeta</vt:lpstr>
      <vt:lpstr>Prezentace aplikace PowerPoint</vt:lpstr>
      <vt:lpstr>Souvislosti </vt:lpstr>
      <vt:lpstr>Hlavní body novely </vt:lpstr>
      <vt:lpstr>Přechodná ustanovení související s odbornou kvalifikací pedagogických pracovníků</vt:lpstr>
      <vt:lpstr>A. Změny kvalifikačních podmínek pro zaměstnávání pedagogických pracovníků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B. Ukotvení pozice Školského logopeda </vt:lpstr>
      <vt:lpstr>C. Změny u smluv PP na dobu určitou </vt:lpstr>
      <vt:lpstr>D. Úpravy dalšího vzdělávání pedagogických pracovníků </vt:lpstr>
      <vt:lpstr>E. Adaptační období, uvádějící učitel</vt:lpstr>
      <vt:lpstr>F. Ukotvení nové pozice „provázejícího učitele”</vt:lpstr>
      <vt:lpstr>G. Fixace platů pedagogických pracovníků</vt:lpstr>
      <vt:lpstr>H. Ostatní</vt:lpstr>
      <vt:lpstr>Děkuji za pozornost  Kateřina Dufková katerina.dufkova@msmt.cz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Návrat Miroslav</dc:creator>
  <cp:lastModifiedBy>Dufková Kateřina</cp:lastModifiedBy>
  <cp:revision>200</cp:revision>
  <cp:lastPrinted>2023-06-09T11:26:46Z</cp:lastPrinted>
  <dcterms:created xsi:type="dcterms:W3CDTF">2021-05-03T08:07:23Z</dcterms:created>
  <dcterms:modified xsi:type="dcterms:W3CDTF">2023-08-28T14:01:58Z</dcterms:modified>
</cp:coreProperties>
</file>